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60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4" r:id="rId17"/>
    <p:sldId id="273" r:id="rId18"/>
    <p:sldId id="277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138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Autofit/>
          </a:bodyPr>
          <a:lstStyle/>
          <a:p>
            <a:r>
              <a:rPr lang="en-US" sz="4800" dirty="0"/>
              <a:t>Stylization</a:t>
            </a:r>
            <a:r>
              <a:rPr lang="en-US" altLang="zh-CN" sz="4800" dirty="0"/>
              <a:t>-</a:t>
            </a:r>
            <a:r>
              <a:rPr lang="en-US" sz="4800" dirty="0"/>
              <a:t>Based Architecture for Fast Deep Exemplar Colorization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Zhongyou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Xu,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Tingting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Wang, Faming Fang, Yun Sheng,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Guixu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Zhang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4390D-3D41-4F61-BEF2-5C07EC6E7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Stylization-based Colorization</a:t>
            </a:r>
            <a:endParaRPr lang="zh-CN" alt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E72766-C451-4ECA-B11E-10C4A9BEA9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altLang="zh-CN" dirty="0"/>
                  <a:t>A colorization sub-net which takes luminance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 along with chrominance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</m:oMath>
                </a14:m>
                <a:r>
                  <a:rPr lang="en-US" altLang="zh-CN" dirty="0"/>
                  <a:t> as input.</a:t>
                </a:r>
              </a:p>
              <a:p>
                <a:pPr lvl="2"/>
                <a:r>
                  <a:rPr lang="en-US" altLang="zh-CN" dirty="0"/>
                  <a:t>No exact ground truth in exemplar-based colorization</a:t>
                </a:r>
              </a:p>
              <a:p>
                <a:pPr lvl="2"/>
                <a:r>
                  <a:rPr lang="en-US" altLang="zh-CN" dirty="0"/>
                  <a:t>We expect the sub-net can not only propagate “right” colors to “right” regions based on semantic features, but also refer meaningful colors of the objects when a reliable reference is unavailable.</a:t>
                </a:r>
              </a:p>
              <a:p>
                <a:pPr lvl="1"/>
                <a:r>
                  <a:rPr lang="en-US" altLang="zh-CN" dirty="0"/>
                  <a:t>We take color images with randomly sampled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𝑎𝑏</m:t>
                    </m:r>
                  </m:oMath>
                </a14:m>
                <a:r>
                  <a:rPr lang="en-US" altLang="zh-CN" dirty="0"/>
                  <a:t> channels as input and expect the network to learn their complete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𝑎𝑏</m:t>
                    </m:r>
                  </m:oMath>
                </a14:m>
                <a:r>
                  <a:rPr lang="en-US" altLang="zh-CN" dirty="0"/>
                  <a:t> information.</a:t>
                </a:r>
              </a:p>
              <a:p>
                <a:pPr lvl="1"/>
                <a:r>
                  <a:rPr lang="en-US" altLang="zh-CN" dirty="0"/>
                  <a:t>Adopts an analogous U-Net architecture which is formed by ten feature blocks and one output block.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 lvl="2"/>
                <a:r>
                  <a:rPr lang="en-US" altLang="zh-CN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zh-CN" dirty="0"/>
                  <a:t> is Huber Loss function,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dirty="0"/>
                  <a:t> is colorization sub-net,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dirty="0"/>
                  <a:t> represent the input and output,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dirty="0"/>
                  <a:t> is the binary mask indicating the location of sampled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𝑎𝑏</m:t>
                    </m:r>
                  </m:oMath>
                </a14:m>
                <a:r>
                  <a:rPr lang="en-US" altLang="zh-CN" dirty="0"/>
                  <a:t> channels</a:t>
                </a:r>
              </a:p>
              <a:p>
                <a:pPr lvl="1"/>
                <a:endParaRPr lang="zh-CN" alt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E72766-C451-4ECA-B11E-10C4A9BEA9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45" r="-23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15576-988B-4EC6-9BEC-DD1EA961C8E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Colorization sub-net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9625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9FA8A-3B18-4840-A57A-4E6339BEB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07ED0-C99D-40EB-8681-43649CB7C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8984" y="1768642"/>
            <a:ext cx="5928344" cy="4338914"/>
          </a:xfrm>
        </p:spPr>
        <p:txBody>
          <a:bodyPr/>
          <a:lstStyle/>
          <a:p>
            <a:pPr lvl="1"/>
            <a:r>
              <a:rPr lang="en-US" altLang="zh-CN" dirty="0"/>
              <a:t>The decoder of transfer sub-net is trained on the Microsoft COCO dataset </a:t>
            </a:r>
          </a:p>
          <a:p>
            <a:pPr lvl="2"/>
            <a:r>
              <a:rPr lang="en-US" altLang="zh-CN" dirty="0"/>
              <a:t>minimizing the sum of the L2 reconstruction loss with weight 0.8</a:t>
            </a:r>
          </a:p>
          <a:p>
            <a:pPr lvl="2"/>
            <a:r>
              <a:rPr lang="en-US" altLang="zh-CN" dirty="0"/>
              <a:t>perceptual loss with weight 0.2</a:t>
            </a:r>
          </a:p>
          <a:p>
            <a:pPr lvl="2"/>
            <a:r>
              <a:rPr lang="en-US" altLang="zh-CN" dirty="0"/>
              <a:t>the learning rate of which is initially set to 0.0001 and then decreased by a factor of 2 every 5 epochs</a:t>
            </a:r>
          </a:p>
          <a:p>
            <a:pPr lvl="1"/>
            <a:r>
              <a:rPr lang="en-US" altLang="zh-CN" dirty="0"/>
              <a:t>The colorization sub-net is trained on the ImageNet dataset</a:t>
            </a:r>
          </a:p>
          <a:p>
            <a:pPr lvl="2"/>
            <a:r>
              <a:rPr lang="en-US" altLang="zh-CN" dirty="0"/>
              <a:t>weight coefficient is 10</a:t>
            </a:r>
          </a:p>
          <a:p>
            <a:pPr lvl="2"/>
            <a:r>
              <a:rPr lang="en-US" altLang="zh-CN" dirty="0"/>
              <a:t>ADAM optimizer</a:t>
            </a:r>
          </a:p>
          <a:p>
            <a:pPr lvl="2"/>
            <a:r>
              <a:rPr lang="en-US" altLang="zh-CN" dirty="0"/>
              <a:t>the learning rate of which is set to 0.00001 and then decreased by 10 after 10 epoch</a:t>
            </a:r>
            <a:endParaRPr lang="zh-CN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B2CB77-3C56-451E-91BF-964F3D2EFCB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Implementation details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1971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9B1C1-A659-45A3-B53E-0B4FB20C8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415D4-FE82-4887-9622-7C1FB0A92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CN" sz="1600" dirty="0"/>
              <a:t>First, we feed the target image with an empty ab map to the coloration sub-net and obtain the pre-colorized result in Fig. 4(b). Then, we feed the pre-colorized target image along with the reference to the transfer sub-net and show coarse colorization result in Fig. 4(c). </a:t>
            </a:r>
            <a:endParaRPr lang="zh-CN" altLang="en-US" sz="1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54F27-61A2-46BE-B8F7-3EF1FAEC24D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Ablation study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1E6FE6-AE9B-4173-BCC1-B00A5F81C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532" y="2207400"/>
            <a:ext cx="4359795" cy="444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48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9B1C1-A659-45A3-B53E-0B4FB20C8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415D4-FE82-4887-9622-7C1FB0A92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01168" lvl="1" indent="0">
              <a:buNone/>
            </a:pPr>
            <a:endParaRPr lang="zh-CN" altLang="en-US" sz="1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54F27-61A2-46BE-B8F7-3EF1FAEC24D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Ablation study</a:t>
            </a:r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070B04-2C57-4982-9481-7A1B66D55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577" y="905820"/>
            <a:ext cx="4829058" cy="510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316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09509-09FC-4B74-A451-E517B15DA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212D4C-406E-413F-948D-9C975A4A9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583" y="446798"/>
            <a:ext cx="6682806" cy="5964404"/>
          </a:xfrm>
          <a:prstGeom prst="rect">
            <a:avLst/>
          </a:prstGeo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9166A7-AD75-4EF4-80F4-6BF91C2C08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>
            <a:normAutofit/>
          </a:bodyPr>
          <a:lstStyle/>
          <a:p>
            <a:r>
              <a:rPr lang="en-US" altLang="zh-CN" dirty="0"/>
              <a:t>Comparison with colorization methods</a:t>
            </a:r>
          </a:p>
          <a:p>
            <a:r>
              <a:rPr lang="en-US" altLang="zh-CN" sz="1400" dirty="0"/>
              <a:t>Visual comparison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37250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A6CFAA-31F7-439D-944D-50FAC118F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" y="932817"/>
            <a:ext cx="12191985" cy="2712716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909509-09FC-4B74-A451-E517B15DA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anchor="b">
            <a:normAutofit/>
          </a:bodyPr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9166A7-AD75-4EF4-80F4-6BF91C2C08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1700" dirty="0"/>
              <a:t>Comparison with colorization methods</a:t>
            </a:r>
          </a:p>
          <a:p>
            <a:pPr>
              <a:lnSpc>
                <a:spcPct val="100000"/>
              </a:lnSpc>
            </a:pPr>
            <a:r>
              <a:rPr lang="en-US" altLang="zh-CN" sz="1200" dirty="0"/>
              <a:t>Visual comparison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40671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09509-09FC-4B74-A451-E517B15DA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anchor="b">
            <a:normAutofit/>
          </a:bodyPr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9166A7-AD75-4EF4-80F4-6BF91C2C08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1700" dirty="0"/>
              <a:t>Comparison with colorization methods</a:t>
            </a:r>
          </a:p>
          <a:p>
            <a:pPr>
              <a:lnSpc>
                <a:spcPct val="100000"/>
              </a:lnSpc>
            </a:pPr>
            <a:r>
              <a:rPr lang="en-US" altLang="zh-CN" sz="1200"/>
              <a:t>Visual comparison</a:t>
            </a:r>
            <a:endParaRPr lang="zh-CN" alt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835A97-B2F9-4F3A-9A2F-B7024E42E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0"/>
            <a:ext cx="9901990" cy="454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296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1E75CF9D-F5B3-462B-AC87-90D98C7BA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905" y="0"/>
            <a:ext cx="6708205" cy="4578350"/>
          </a:xfrm>
          <a:prstGeom prst="rect">
            <a:avLst/>
          </a:prstGeom>
          <a:noFill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E45E525-660E-35AC-6379-66B2152C2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anchor="b">
            <a:normAutofit/>
          </a:bodyPr>
          <a:lstStyle/>
          <a:p>
            <a:r>
              <a:rPr lang="en-US" altLang="zh-CN" dirty="0"/>
              <a:t>Experiments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B9E2640-DB84-68FF-8FC8-74192A9667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1700"/>
              <a:t>Comparison with colorization methods</a:t>
            </a:r>
          </a:p>
          <a:p>
            <a:pPr>
              <a:lnSpc>
                <a:spcPct val="100000"/>
              </a:lnSpc>
            </a:pPr>
            <a:r>
              <a:rPr lang="en-US" sz="1700"/>
              <a:t>User evaluation</a:t>
            </a:r>
          </a:p>
        </p:txBody>
      </p:sp>
    </p:spTree>
    <p:extLst>
      <p:ext uri="{BB962C8B-B14F-4D97-AF65-F5344CB8AC3E}">
        <p14:creationId xmlns:p14="http://schemas.microsoft.com/office/powerpoint/2010/main" val="1081989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259C7B-C2AF-45DC-A6E6-3F5EE3C93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" y="216537"/>
            <a:ext cx="12191985" cy="4145275"/>
          </a:xfrm>
          <a:prstGeom prst="rect">
            <a:avLst/>
          </a:prstGeom>
          <a:noFill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E45E525-660E-35AC-6379-66B2152C2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anchor="b">
            <a:normAutofit/>
          </a:bodyPr>
          <a:lstStyle/>
          <a:p>
            <a:r>
              <a:rPr lang="en-US" altLang="zh-CN" dirty="0"/>
              <a:t>Experiments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B9E2640-DB84-68FF-8FC8-74192A9667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1700"/>
              <a:t>Comparison with colorization methods</a:t>
            </a:r>
          </a:p>
          <a:p>
            <a:pPr>
              <a:lnSpc>
                <a:spcPct val="100000"/>
              </a:lnSpc>
            </a:pPr>
            <a:r>
              <a:rPr lang="en-US" sz="1700"/>
              <a:t>Runtime comparison</a:t>
            </a:r>
          </a:p>
        </p:txBody>
      </p:sp>
    </p:spTree>
    <p:extLst>
      <p:ext uri="{BB962C8B-B14F-4D97-AF65-F5344CB8AC3E}">
        <p14:creationId xmlns:p14="http://schemas.microsoft.com/office/powerpoint/2010/main" val="3277047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9778C30-B11D-FF75-C478-A86E1FF15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anchor="b">
            <a:normAutofit/>
          </a:bodyPr>
          <a:lstStyle/>
          <a:p>
            <a:r>
              <a:rPr lang="en-US" dirty="0"/>
              <a:t>Experiments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84B9AA0-B0A1-242C-69D1-57C68C4138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>
            <a:normAutofit/>
          </a:bodyPr>
          <a:lstStyle/>
          <a:p>
            <a:r>
              <a:rPr lang="en-US" dirty="0"/>
              <a:t>Comparison with Photorealistic Image Stylization Methods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0E5BFF-23AE-4B47-ADDB-7A6CE9E25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99" y="110863"/>
            <a:ext cx="6963602" cy="441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08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F6047-C323-480F-B7E2-690354FD6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F542B-AA83-4DBC-B236-EB6DB00F5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834C1-1A57-4A30-888F-6E63E40DA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001" y="0"/>
            <a:ext cx="8247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594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5EB078-388F-4786-B8FA-BA4724839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207ED8-9513-43DF-A537-1C74D37C8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84" y="854766"/>
            <a:ext cx="6729105" cy="4929068"/>
          </a:xfrm>
          <a:prstGeom prst="rect">
            <a:avLst/>
          </a:prstGeo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22D8A-8567-4FF1-8CB4-80E227200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>
            <a:normAutofit/>
          </a:bodyPr>
          <a:lstStyle/>
          <a:p>
            <a:r>
              <a:rPr lang="en-US" altLang="zh-CN" dirty="0"/>
              <a:t>Comparison with Stylization Methods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7031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A5BE2CC-BAC8-23AE-4884-F8B9CE0B4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/>
          <a:lstStyle/>
          <a:p>
            <a:r>
              <a:rPr lang="en-US" dirty="0"/>
              <a:t> Introduction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541B40-81FA-7BE1-1823-42EE079CE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8984" y="1606216"/>
            <a:ext cx="5928344" cy="3398921"/>
          </a:xfrm>
        </p:spPr>
        <p:txBody>
          <a:bodyPr/>
          <a:lstStyle/>
          <a:p>
            <a:pPr marL="544068" lvl="1" indent="-342900">
              <a:buFont typeface="+mj-lt"/>
              <a:buAutoNum type="arabicPeriod"/>
            </a:pPr>
            <a:r>
              <a:rPr lang="en-US" sz="1800" dirty="0"/>
              <a:t>Manually add color scribbles over a grayscale image, then propagate to the whole image</a:t>
            </a:r>
          </a:p>
          <a:p>
            <a:pPr lvl="2"/>
            <a:r>
              <a:rPr lang="en-US" sz="1400" dirty="0"/>
              <a:t>A challenging task for an untrained user who lacks professional skills and artistic sensitivity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sz="1800" dirty="0"/>
              <a:t>Replacing the color scribbles with a closely related reference image</a:t>
            </a:r>
          </a:p>
          <a:p>
            <a:pPr lvl="2"/>
            <a:r>
              <a:rPr lang="en-US" sz="1400" dirty="0"/>
              <a:t>Lighting, viewpoints and content differences affect the result.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sz="1800" dirty="0"/>
              <a:t>Automatic colorization by neural network</a:t>
            </a:r>
          </a:p>
          <a:p>
            <a:pPr lvl="2"/>
            <a:r>
              <a:rPr lang="en-US" sz="1400" dirty="0"/>
              <a:t>Uncontrollable without any user intervention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sz="1800" dirty="0"/>
              <a:t>Combine the controllability from interaction and robustness from learning</a:t>
            </a:r>
          </a:p>
          <a:p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AA730A2-A818-003F-650E-1835CB410F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r>
              <a:rPr lang="en-US" i="1" dirty="0"/>
              <a:t>Colorization</a:t>
            </a:r>
            <a:r>
              <a:rPr lang="en-US" dirty="0"/>
              <a:t> is a classic task in computer vision which aims at adding colors to a gray image. </a:t>
            </a:r>
          </a:p>
        </p:txBody>
      </p:sp>
    </p:spTree>
    <p:extLst>
      <p:ext uri="{BB962C8B-B14F-4D97-AF65-F5344CB8AC3E}">
        <p14:creationId xmlns:p14="http://schemas.microsoft.com/office/powerpoint/2010/main" val="890497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A5BE2CC-BAC8-23AE-4884-F8B9CE0B4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/>
          <a:lstStyle/>
          <a:p>
            <a:r>
              <a:rPr lang="en-US" dirty="0"/>
              <a:t> Introduction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AA730A2-A818-003F-650E-1835CB410F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r>
              <a:rPr lang="en-US" dirty="0"/>
              <a:t>A novel deep learning approach for fast exemplar-based colorization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3ACB7A-609A-4687-80A0-68B8F08AC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8984" y="1846847"/>
            <a:ext cx="5928344" cy="2989848"/>
          </a:xfrm>
        </p:spPr>
        <p:txBody>
          <a:bodyPr>
            <a:normAutofit/>
          </a:bodyPr>
          <a:lstStyle/>
          <a:p>
            <a:pPr lvl="1"/>
            <a:r>
              <a:rPr lang="en-US" altLang="zh-CN" sz="1800" dirty="0"/>
              <a:t>The proposed architecture consists of two parts:</a:t>
            </a:r>
          </a:p>
          <a:p>
            <a:pPr lvl="2"/>
            <a:r>
              <a:rPr lang="en-US" altLang="zh-CN" sz="1400" dirty="0"/>
              <a:t>Transfer sub-net</a:t>
            </a:r>
          </a:p>
          <a:p>
            <a:pPr lvl="2"/>
            <a:r>
              <a:rPr lang="en-US" altLang="zh-CN" sz="1400" dirty="0"/>
              <a:t>Colorization sub-net</a:t>
            </a:r>
          </a:p>
          <a:p>
            <a:pPr lvl="1"/>
            <a:r>
              <a:rPr lang="en-US" altLang="zh-CN" sz="1800" dirty="0"/>
              <a:t>Jointly learn faithful colorization with a related reference and plausible color prediction with an unrelated one.</a:t>
            </a:r>
          </a:p>
          <a:p>
            <a:pPr lvl="1"/>
            <a:r>
              <a:rPr lang="en-US" altLang="zh-CN" sz="1800" dirty="0"/>
              <a:t>Better colorization in less time compared with other exemplar-based methods</a:t>
            </a:r>
          </a:p>
          <a:p>
            <a:pPr lvl="1"/>
            <a:r>
              <a:rPr lang="en-US" altLang="zh-CN" sz="1800" dirty="0"/>
              <a:t>Extend the transfer sub-set to photorealistic image stylization without any additional modification.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977336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40D45-3855-4970-92FB-DF6563C51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Related Work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C9783-FE5F-4552-93A6-4784B34FC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CN" dirty="0"/>
              <a:t>Scribble-based colorization</a:t>
            </a:r>
          </a:p>
          <a:p>
            <a:pPr lvl="2"/>
            <a:r>
              <a:rPr lang="en-US" altLang="zh-CN" sz="1200" dirty="0"/>
              <a:t>Manually add color scribbles over a grayscale image, then propagate to the whole image</a:t>
            </a:r>
          </a:p>
          <a:p>
            <a:pPr lvl="2"/>
            <a:r>
              <a:rPr lang="en-US" altLang="zh-CN" sz="1200" dirty="0"/>
              <a:t>A challenging task for an untrained user who lacks professional skills and artistic sensitivity</a:t>
            </a:r>
          </a:p>
          <a:p>
            <a:pPr lvl="2"/>
            <a:endParaRPr lang="en-US" altLang="zh-CN" sz="1200" dirty="0"/>
          </a:p>
          <a:p>
            <a:pPr lvl="2"/>
            <a:endParaRPr lang="en-US" altLang="zh-CN" sz="1200" dirty="0"/>
          </a:p>
          <a:p>
            <a:pPr lvl="2"/>
            <a:endParaRPr lang="en-US" altLang="zh-CN" sz="1200" dirty="0"/>
          </a:p>
          <a:p>
            <a:pPr lvl="2"/>
            <a:endParaRPr lang="en-US" altLang="zh-CN" sz="1200" dirty="0"/>
          </a:p>
          <a:p>
            <a:pPr lvl="2"/>
            <a:endParaRPr lang="en-US" altLang="zh-CN" sz="1200" dirty="0"/>
          </a:p>
          <a:p>
            <a:pPr lvl="1"/>
            <a:r>
              <a:rPr lang="en-US" altLang="zh-CN" sz="1600" dirty="0"/>
              <a:t>Exemplar-based colorization</a:t>
            </a:r>
          </a:p>
          <a:p>
            <a:pPr lvl="2"/>
            <a:r>
              <a:rPr lang="en-US" altLang="zh-CN" sz="1200" dirty="0"/>
              <a:t>Colorize a gray image guided by a reference one.</a:t>
            </a:r>
          </a:p>
          <a:p>
            <a:pPr lvl="2"/>
            <a:endParaRPr lang="en-US" altLang="zh-CN" sz="1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C93889-0A1C-4AA3-A699-3BF5C528259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Colorization</a:t>
            </a:r>
            <a:endParaRPr lang="zh-CN" altLang="en-US" sz="2000" dirty="0"/>
          </a:p>
        </p:txBody>
      </p:sp>
      <p:pic>
        <p:nvPicPr>
          <p:cNvPr id="5" name="Picture 2" descr="Colorization Using Optimization">
            <a:extLst>
              <a:ext uri="{FF2B5EF4-FFF2-40B4-BE49-F238E27FC236}">
                <a16:creationId xmlns:a16="http://schemas.microsoft.com/office/drawing/2014/main" id="{068FDF7E-8DC3-4554-BAB4-9CFC31FA5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140" y="2123017"/>
            <a:ext cx="1343971" cy="111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olorization Using Optimization">
            <a:extLst>
              <a:ext uri="{FF2B5EF4-FFF2-40B4-BE49-F238E27FC236}">
                <a16:creationId xmlns:a16="http://schemas.microsoft.com/office/drawing/2014/main" id="{F52F9B3D-B7D7-4A80-8DB3-533EF6767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076" y="2123017"/>
            <a:ext cx="1343971" cy="111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ig. 12. Transferability comparison of colorization networks trained on ImageNet. Input images (from left to right, top to bottom): Charpiat et al. [2008], Snow64/wikimedia and Ryo Taka/pixabay.">
            <a:extLst>
              <a:ext uri="{FF2B5EF4-FFF2-40B4-BE49-F238E27FC236}">
                <a16:creationId xmlns:a16="http://schemas.microsoft.com/office/drawing/2014/main" id="{64F7027C-2B9B-47AB-8C41-2B2AA169EC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74"/>
          <a:stretch/>
        </p:blipFill>
        <p:spPr bwMode="auto">
          <a:xfrm>
            <a:off x="5372101" y="3976546"/>
            <a:ext cx="6555429" cy="213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576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D2BA3-D36D-4305-BAA0-7CA7A8F04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Related Work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74E87-6687-4CF2-A80E-9C664B818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CN" dirty="0"/>
              <a:t>Learning-based colorization</a:t>
            </a:r>
          </a:p>
          <a:p>
            <a:pPr lvl="2"/>
            <a:r>
              <a:rPr lang="en-US" altLang="zh-CN" dirty="0"/>
              <a:t>Automatic colorization by training an end-to-end network to reconstruct an image by predicting every pixel of the target image. </a:t>
            </a:r>
          </a:p>
          <a:p>
            <a:pPr lvl="2"/>
            <a:r>
              <a:rPr lang="en-US" altLang="zh-CN" dirty="0"/>
              <a:t>Only produce a single plausible result for each grayscale image.</a:t>
            </a:r>
          </a:p>
          <a:p>
            <a:pPr lvl="2"/>
            <a:r>
              <a:rPr lang="en-US" altLang="zh-CN" dirty="0"/>
              <a:t>Uncontrollable without any user interaction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r>
              <a:rPr lang="en-US" altLang="zh-CN" dirty="0"/>
              <a:t>Hybrid colorization</a:t>
            </a:r>
          </a:p>
          <a:p>
            <a:pPr lvl="2"/>
            <a:r>
              <a:rPr lang="en-US" altLang="zh-CN" dirty="0"/>
              <a:t>Combine the controllability from interaction and robustness from learning to achieve more promising colorization.</a:t>
            </a:r>
          </a:p>
          <a:p>
            <a:pPr lvl="1"/>
            <a:endParaRPr lang="zh-CN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3E0A2E-0A2E-46FE-B883-2063E11FE60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sz="1800" dirty="0"/>
              <a:t>Colorization</a:t>
            </a:r>
            <a:endParaRPr lang="zh-CN" altLang="en-US" sz="1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EAB2C35-B30C-45C4-9B59-7E064DEC7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258" y="2321155"/>
            <a:ext cx="2551414" cy="144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078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134FC-2D6C-4301-A2A3-FFE02BC0E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Related Work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C9E53-4206-4C1F-8839-39784F3AF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8984" y="1756611"/>
            <a:ext cx="5928344" cy="4350945"/>
          </a:xfrm>
        </p:spPr>
        <p:txBody>
          <a:bodyPr/>
          <a:lstStyle/>
          <a:p>
            <a:pPr lvl="1"/>
            <a:r>
              <a:rPr lang="en-US" altLang="zh-CN" dirty="0"/>
              <a:t>Photorealistic image stylization is evolved from traditional style transfer</a:t>
            </a:r>
          </a:p>
          <a:p>
            <a:pPr lvl="2"/>
            <a:r>
              <a:rPr lang="en-US" altLang="zh-CN" dirty="0"/>
              <a:t>The most discrepancy is that the output of the former should still maintain the original edge structure clearly.</a:t>
            </a:r>
          </a:p>
          <a:p>
            <a:pPr lvl="1"/>
            <a:r>
              <a:rPr lang="en-US" altLang="zh-CN" sz="1400" dirty="0"/>
              <a:t>DSPT adds a regularization term to the loss function of the neural style algorithm to suppress distortions appearing in stylization results.</a:t>
            </a:r>
          </a:p>
          <a:p>
            <a:pPr lvl="1"/>
            <a:r>
              <a:rPr lang="en-US" altLang="zh-CN" sz="1400" dirty="0"/>
              <a:t>Li </a:t>
            </a:r>
            <a:r>
              <a:rPr lang="en-US" altLang="zh-CN" sz="1400" i="1" dirty="0"/>
              <a:t>et al</a:t>
            </a:r>
            <a:r>
              <a:rPr lang="en-US" altLang="zh-CN" sz="1400" dirty="0"/>
              <a:t>. present a modified Whitening and Coloring Transforms (</a:t>
            </a:r>
            <a:r>
              <a:rPr lang="en-US" altLang="zh-CN" sz="1400" dirty="0" err="1"/>
              <a:t>PhotoWCT</a:t>
            </a:r>
            <a:r>
              <a:rPr lang="en-US" altLang="zh-CN" sz="1400" dirty="0"/>
              <a:t>) model that utilizes </a:t>
            </a:r>
            <a:r>
              <a:rPr lang="en-US" altLang="zh-CN" sz="1400" dirty="0" err="1"/>
              <a:t>unpooling</a:t>
            </a:r>
            <a:r>
              <a:rPr lang="en-US" altLang="zh-CN" sz="1400" dirty="0"/>
              <a:t> layers and additional smooth operations</a:t>
            </a:r>
          </a:p>
          <a:p>
            <a:pPr lvl="2"/>
            <a:r>
              <a:rPr lang="en-US" altLang="zh-CN" dirty="0"/>
              <a:t>Poor robustness and cause artifacts and blurriness</a:t>
            </a:r>
          </a:p>
          <a:p>
            <a:pPr lvl="1"/>
            <a:r>
              <a:rPr lang="en-US" altLang="zh-CN" dirty="0"/>
              <a:t>We propose a transfer sub-net which can not only applied to image stylization but also generate an appropriate chrominance map for gray input.</a:t>
            </a:r>
            <a:endParaRPr lang="zh-CN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314539-D1D0-4BE5-A24B-638C8A2E0F2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Photorealistic image stylization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5779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E3DE450-59E7-4E35-B624-D0D225001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" y="368937"/>
            <a:ext cx="12191985" cy="3840476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B5B4D3-611F-4DD3-A17D-75D3A747D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anchor="b">
            <a:normAutofit/>
          </a:bodyPr>
          <a:lstStyle/>
          <a:p>
            <a:r>
              <a:rPr lang="en-US" altLang="zh-CN" dirty="0"/>
              <a:t>Stylization-based Colorization</a:t>
            </a:r>
            <a:endParaRPr lang="zh-CN" alt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B8F3E05-29D3-15F4-733B-B194EA8D4E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220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7D10DA4-E635-0614-8201-602D99E57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Stylization-based Colorization</a:t>
            </a:r>
            <a:endParaRPr 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932CE49C-F4B2-5381-1AED-7838459FC7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58984" y="786383"/>
                <a:ext cx="5928344" cy="5321173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en-US" sz="1800" dirty="0"/>
                  <a:t>We adopt the pretrained VGG19 modules (from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𝑐𝑜𝑛𝑣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1_1</m:t>
                    </m:r>
                  </m:oMath>
                </a14:m>
                <a:r>
                  <a:rPr lang="en-US" sz="1800" dirty="0"/>
                  <a:t> layer to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𝑐𝑜𝑛𝑣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4_1</m:t>
                    </m:r>
                  </m:oMath>
                </a14:m>
                <a:r>
                  <a:rPr lang="en-US" sz="1800" dirty="0"/>
                  <a:t> layer) as the encoder and a symmetrical decoder for image reconstruction. </a:t>
                </a:r>
              </a:p>
              <a:p>
                <a:pPr lvl="1"/>
                <a:r>
                  <a:rPr lang="en-US" sz="1800" dirty="0"/>
                  <a:t>To accelerate feature matching and blending, the fast Adaptive Instance Normalization (</a:t>
                </a:r>
                <a:r>
                  <a:rPr lang="en-US" sz="1800" dirty="0" err="1"/>
                  <a:t>AdaIN</a:t>
                </a:r>
                <a:r>
                  <a:rPr lang="en-US" sz="1800" dirty="0"/>
                  <a:t>) is utilized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𝐴𝑑𝑎𝐼𝑁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zh-CN" alt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Concatenate the </a:t>
                </a:r>
                <a:r>
                  <a:rPr lang="en-US" sz="1800" dirty="0" err="1"/>
                  <a:t>upsampled</a:t>
                </a:r>
                <a:r>
                  <a:rPr lang="en-US" sz="1800" dirty="0"/>
                  <a:t> pooling feature and its previous convolution feature in each level of the encoder net for reconstruction in symmetrical module of the decoder by using a skip connection</a:t>
                </a:r>
              </a:p>
              <a:p>
                <a:pPr lvl="1"/>
                <a:r>
                  <a:rPr lang="en-US" sz="1800" dirty="0"/>
                  <a:t>Use the original color VGG-19 by utilizing a pre-trained colorization network to give the gray target image pre-color.</a:t>
                </a:r>
              </a:p>
            </p:txBody>
          </p:sp>
        </mc:Choice>
        <mc:Fallback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932CE49C-F4B2-5381-1AED-7838459FC7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58984" y="786383"/>
                <a:ext cx="5928344" cy="5321173"/>
              </a:xfrm>
              <a:blipFill>
                <a:blip r:embed="rId2"/>
                <a:stretch>
                  <a:fillRect t="-573" r="-2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78B69CB-52D7-BFD4-1CB1-CF6656DA4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r>
              <a:rPr lang="en-US" dirty="0"/>
              <a:t>Transfer sub-net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C3C75A-BC75-4C17-B02E-975EFCAE1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17" y="4142778"/>
            <a:ext cx="4001055" cy="196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42192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 monochrome</Template>
  <TotalTime>115</TotalTime>
  <Words>835</Words>
  <Application>Microsoft Office PowerPoint</Application>
  <PresentationFormat>Widescreen</PresentationFormat>
  <Paragraphs>105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Bookman Old Style</vt:lpstr>
      <vt:lpstr>Calibri</vt:lpstr>
      <vt:lpstr>Cambria Math</vt:lpstr>
      <vt:lpstr>Franklin Gothic Book</vt:lpstr>
      <vt:lpstr>1_RetrospectVTI</vt:lpstr>
      <vt:lpstr>Stylization-Based Architecture for Fast Deep Exemplar Colorization</vt:lpstr>
      <vt:lpstr>PowerPoint Presentation</vt:lpstr>
      <vt:lpstr> Introduction</vt:lpstr>
      <vt:lpstr> Introduction</vt:lpstr>
      <vt:lpstr>Related Work</vt:lpstr>
      <vt:lpstr>Related Work</vt:lpstr>
      <vt:lpstr>Related Work</vt:lpstr>
      <vt:lpstr>Stylization-based Colorization</vt:lpstr>
      <vt:lpstr>Stylization-based Colorization</vt:lpstr>
      <vt:lpstr>Stylization-based Colorization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Stylization-Based Architecture for Fast Deep Exemplar Colorization</dc:title>
  <dc:creator>Abraham Box</dc:creator>
  <cp:lastModifiedBy>Abraham Box</cp:lastModifiedBy>
  <cp:revision>1</cp:revision>
  <dcterms:created xsi:type="dcterms:W3CDTF">2022-04-11T20:55:14Z</dcterms:created>
  <dcterms:modified xsi:type="dcterms:W3CDTF">2022-04-11T22:51:09Z</dcterms:modified>
</cp:coreProperties>
</file>